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</p:sldIdLst>
  <p:sldSz cy="6858000" cx="12192000"/>
  <p:notesSz cx="6858000" cy="9144000"/>
  <p:embeddedFontLst>
    <p:embeddedFont>
      <p:font typeface="Roboto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51" roundtripDataSignature="AMtx7mg6obAlxxrqpfV7mMPM4zzKc1Xt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bold.fntdata"/><Relationship Id="rId47" Type="http://schemas.openxmlformats.org/officeDocument/2006/relationships/font" Target="fonts/Roboto-regular.fntdata"/><Relationship Id="rId49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customschemas.google.com/relationships/presentationmetadata" Target="metadata"/><Relationship Id="rId5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7a469f5a73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27a469f5a73_0_3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7a469f5a73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27a469f5a73_0_4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7a469f5a73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27a469f5a73_0_3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a970db68b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7a970db68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27a970db68b_0_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7a469f5a73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27a469f5a73_0_4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7a469f5a73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27a469f5a73_0_3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7a469f5a73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27a469f5a73_0_4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a469f5a73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27a469f5a73_0_3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7a970db68b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7a970db68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7a970db68b_0_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7a469f5a73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27a469f5a73_0_4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79766c697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“Technical Analysis is method to map the market sentiment, market’s strength and market weakness.”</a:t>
            </a:r>
            <a:endParaRPr sz="1100"/>
          </a:p>
        </p:txBody>
      </p:sp>
      <p:sp>
        <p:nvSpPr>
          <p:cNvPr id="94" name="Google Shape;94;g279766c6973_1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7a469f5a73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27a469f5a73_0_3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7a469f5a73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27a469f5a73_0_4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a469f5a73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27a469f5a73_0_3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7a469f5a73_0_5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7a469f5a73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27a469f5a73_0_58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7a469f5a73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27a469f5a73_0_3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7a469f5a73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7a469f5a73_0_4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7a469f5a73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27a469f5a73_0_3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7a469f5a73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27a469f5a73_0_5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7a469f5a73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27a469f5a73_0_3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a469f5a73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27a469f5a73_0_5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7a469f5a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Candlesticks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·        They teach us about trading psychology and emotional discipline.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·        It was used by Japanese rice farmers.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·        Steve Nison introduced in US stock exchange.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·        Four key parameters in a candle stick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·        Open, Close, High, 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·        It also indicates bullish (green) or bearish (orange/red) trend of the market.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Vital tool to comprehend trading psychology and emotional control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Historical Origin: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Originated with Japanese rice farmers, centuries ago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Introduced to the US stock exchange by Steve Nison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Key Elements of a Candlestick: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Open: Opening price of the trading period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Close: Closing price of the trading period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High: Highest price reached during the period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Low: Lowest price reached during the period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Market Trend Indicators: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Candlestick color: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Bullish (Green): Price closed higher than it opened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Bearish (Orange/Red): Price closed lower than it opened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Trading Insights: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Psychological Insights: Reflects market sentiment and trader emotions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Trading Signals: Patterns offer clues on potential price movements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Benefits of Candlestick Analysis: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Visual Interpretation: Simplifies complex market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Trend Identification: Aids in recognizing bullish and bearish trends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Limitations and Considerations: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Context Matters: Combine candlestick analysis with other tools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Historical Data: Previous patterns don't guarantee future outcomes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Conclusion: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Candlestick charts offer insights into market psychology and trends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Integral part of technical analysis for traders and investors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27a469f5a73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a469f5a73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27a469f5a73_0_4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7a469f5a73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27a469f5a73_0_5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7a469f5a73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27a469f5a73_0_5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7a469f5a73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27a469f5a73_0_4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7a469f5a73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27a469f5a73_0_5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a469f5a73_0_5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7a469f5a73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27a469f5a73_0_59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7a469f5a73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27a469f5a73_0_5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7a469f5a73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27a469f5a73_0_5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7a469f5a73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27a469f5a73_0_5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7a469f5a73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27a469f5a73_0_5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7a469f5a73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27a469f5a73_0_5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7a970db68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7a970db6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g27a970db68b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9766c6973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279766c6973_1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a469f5a73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7a469f5a73_0_4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7a970db68b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7a970db68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27a970db68b_0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9766c6973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Characteristics of</a:t>
            </a:r>
            <a:r>
              <a:rPr b="1" lang="en-US"/>
              <a:t> Symmetrical Doji</a:t>
            </a:r>
            <a:r>
              <a:rPr lang="en-US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Upper and Lower Wick: Both wicks are equal, forming a cross shape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No Body: Open and close prices are virtually identical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Trend Reversal: Indicates potential trend reversal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Interpreting Symmetrical Doji Patterns: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Market Indecision: Suggests equilibrium between buyers and sellers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Transition Signal: Implies a shift from current trend to a potential reversal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Symmetrical Doji as a Reversal Signal: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Confirmation Required: Requires additional price action to validate reversal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Combined Analysis: Consider the context of surrounding candlesticks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Considerations and Limitations: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Confirmation Needed: Rely on confirmation from subsequent candles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Combine with Context: Integrate symmetrical doji analysis with broader trend assessment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Practical Application: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Warning Signal: Symmetrical doji alerts traders to potential trend shifts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Cautionary Indicator: Useful for determining entry and exit points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Conclusion: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Symmetrical doji candlestick patterns highlight market indecision and potential trend reversals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Characteristics of </a:t>
            </a:r>
            <a:r>
              <a:rPr b="1" lang="en-US"/>
              <a:t>Dragonfly Doji</a:t>
            </a:r>
            <a:r>
              <a:rPr lang="en-US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 Body, Only Lower Wick: Absence of a body, emphasis on the lower wick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Price Dropping, Bulls Push Up: Indicates price decline followed by bullish rebound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Bullish Dominance: Suggests potential bullish reversal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Interpreting Dragonfly Doji Patterns: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Bulls Regain Control: Bulls drive price upward after a bearish dip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Market Sentiment Shift: Implies a possible shift from bearish to bullish sentiment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Dragonfly Doji as a Reversal Signal: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Confirmation Required: Subsequent price action validates bullish reversal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Combine with Context: Assess the pattern within the broader trend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Considerations and Limitations: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Confirmation Needed: Rely on confirmation from follow-up candles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Contextual Analysis: Integrate dragonfly doji with overall trend assessment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Practical Application: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Bullish Signal: Dragonfly doji acts as an early indicator of potential bullish reversal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Entry Point Identification: Helps in identifying optimal entry levels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Dragonfly doji candlestick patterns highlight bullish sentiment after a price drop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79766c6973_1_1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7a469f5a73_0_5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7a469f5a73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27a469f5a73_0_57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3833019" y="-1623218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7285038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1697038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 amt="44000"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5554" l="0" r="0" t="12215"/>
          <a:stretch/>
        </p:blipFill>
        <p:spPr>
          <a:xfrm>
            <a:off x="0" y="0"/>
            <a:ext cx="118104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6862"/>
                </a:srgbClr>
              </a:gs>
              <a:gs pos="48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>
            <p:ph type="ctrTitle"/>
          </p:nvPr>
        </p:nvSpPr>
        <p:spPr>
          <a:xfrm>
            <a:off x="6513949" y="706675"/>
            <a:ext cx="6174900" cy="36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b="1" lang="en-US" sz="6700"/>
              <a:t>CANDLESTICK</a:t>
            </a:r>
            <a:br>
              <a:rPr b="0" lang="en-US" sz="6700"/>
            </a:br>
            <a:r>
              <a:rPr b="1" lang="en-US" sz="6700"/>
              <a:t>INFORMATICS</a:t>
            </a:r>
            <a:endParaRPr b="1" sz="5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7a469f5a73_0_302"/>
          <p:cNvSpPr txBox="1"/>
          <p:nvPr>
            <p:ph idx="1" type="body"/>
          </p:nvPr>
        </p:nvSpPr>
        <p:spPr>
          <a:xfrm>
            <a:off x="385450" y="1192850"/>
            <a:ext cx="7015800" cy="48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Hammer: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Small body, long lower wick, little to no upper wick.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Reversal signal after downtrend.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Suggests potential bullish reversal, buyers overcoming sellers.</a:t>
            </a:r>
            <a:endParaRPr sz="2900"/>
          </a:p>
        </p:txBody>
      </p:sp>
      <p:sp>
        <p:nvSpPr>
          <p:cNvPr id="160" name="Google Shape;160;g27a469f5a73_0_302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</a:t>
            </a: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CandleStick </a:t>
            </a: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61" name="Google Shape;161;g27a469f5a73_0_302"/>
          <p:cNvPicPr preferRelativeResize="0"/>
          <p:nvPr/>
        </p:nvPicPr>
        <p:blipFill rotWithShape="1">
          <a:blip r:embed="rId3">
            <a:alphaModFix/>
          </a:blip>
          <a:srcRect b="0" l="0" r="0" t="16576"/>
          <a:stretch/>
        </p:blipFill>
        <p:spPr>
          <a:xfrm>
            <a:off x="7576300" y="1476375"/>
            <a:ext cx="4215000" cy="42473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a469f5a73_0_455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67" name="Google Shape;167;g27a469f5a73_0_455"/>
          <p:cNvSpPr txBox="1"/>
          <p:nvPr>
            <p:ph idx="1" type="body"/>
          </p:nvPr>
        </p:nvSpPr>
        <p:spPr>
          <a:xfrm>
            <a:off x="4988475" y="1371600"/>
            <a:ext cx="7127100" cy="53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Piercing Pattern: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Two candlesticks, second opens below first's low and closes above first's midpoint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Bullish reversal after downtrend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Indicates potential trend shift, buying interest increasing</a:t>
            </a:r>
            <a:endParaRPr sz="2900"/>
          </a:p>
        </p:txBody>
      </p:sp>
      <p:pic>
        <p:nvPicPr>
          <p:cNvPr id="168" name="Google Shape;168;g27a469f5a73_0_4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825" y="1585964"/>
            <a:ext cx="4420500" cy="41198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7a469f5a73_0_315"/>
          <p:cNvSpPr txBox="1"/>
          <p:nvPr>
            <p:ph idx="1" type="body"/>
          </p:nvPr>
        </p:nvSpPr>
        <p:spPr>
          <a:xfrm>
            <a:off x="372400" y="1311625"/>
            <a:ext cx="6957300" cy="50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Bullish Engulfing</a:t>
            </a:r>
            <a:r>
              <a:rPr b="1" lang="en-US" sz="3400"/>
              <a:t>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Second candle covers the first, opens lower and closes higher.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Positive reversal potential.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Indicates shift in sentiment, price momentum likely changing.</a:t>
            </a:r>
            <a:endParaRPr sz="2900"/>
          </a:p>
        </p:txBody>
      </p:sp>
      <p:sp>
        <p:nvSpPr>
          <p:cNvPr id="174" name="Google Shape;174;g27a469f5a73_0_315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75" name="Google Shape;175;g27a469f5a73_0_315"/>
          <p:cNvPicPr preferRelativeResize="0"/>
          <p:nvPr/>
        </p:nvPicPr>
        <p:blipFill rotWithShape="1">
          <a:blip r:embed="rId3">
            <a:alphaModFix/>
          </a:blip>
          <a:srcRect b="0" l="9585" r="6111" t="0"/>
          <a:stretch/>
        </p:blipFill>
        <p:spPr>
          <a:xfrm>
            <a:off x="7468700" y="1540225"/>
            <a:ext cx="4398287" cy="39356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g27a970db68b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250" y="321251"/>
            <a:ext cx="6215500" cy="62155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7a469f5a73_0_463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87" name="Google Shape;187;g27a469f5a73_0_463"/>
          <p:cNvSpPr txBox="1"/>
          <p:nvPr>
            <p:ph idx="1" type="body"/>
          </p:nvPr>
        </p:nvSpPr>
        <p:spPr>
          <a:xfrm>
            <a:off x="5798225" y="1528800"/>
            <a:ext cx="6136500" cy="48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Morning Star: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Series of three candles - downtrend, small candle, uptrend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Positive reversal signal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Implies potential trend shift, optimism growing</a:t>
            </a:r>
            <a:endParaRPr sz="2900"/>
          </a:p>
        </p:txBody>
      </p:sp>
      <p:pic>
        <p:nvPicPr>
          <p:cNvPr id="188" name="Google Shape;188;g27a469f5a73_0_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350" y="1671588"/>
            <a:ext cx="5326400" cy="40959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7a469f5a73_0_331"/>
          <p:cNvSpPr txBox="1"/>
          <p:nvPr>
            <p:ph idx="1" type="body"/>
          </p:nvPr>
        </p:nvSpPr>
        <p:spPr>
          <a:xfrm>
            <a:off x="335600" y="1542900"/>
            <a:ext cx="7046700" cy="44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Three White Soldiers</a:t>
            </a:r>
            <a:r>
              <a:rPr b="1" lang="en-US" sz="3400"/>
              <a:t>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Three consecutive rising candles.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Strong upward sentiment.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Suggests continued bullish momentum.</a:t>
            </a:r>
            <a:endParaRPr sz="2900"/>
          </a:p>
        </p:txBody>
      </p:sp>
      <p:sp>
        <p:nvSpPr>
          <p:cNvPr id="194" name="Google Shape;194;g27a469f5a73_0_33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95" name="Google Shape;195;g27a469f5a73_0_3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0150" y="1619038"/>
            <a:ext cx="4446725" cy="44977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7a469f5a73_0_47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01" name="Google Shape;201;g27a469f5a73_0_471"/>
          <p:cNvSpPr txBox="1"/>
          <p:nvPr>
            <p:ph idx="1" type="body"/>
          </p:nvPr>
        </p:nvSpPr>
        <p:spPr>
          <a:xfrm>
            <a:off x="5622325" y="1494750"/>
            <a:ext cx="6430500" cy="45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Bullish Harami: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Small candle within previous, closes higher.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uptrend reversal.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possible positive change in direction.</a:t>
            </a:r>
            <a:endParaRPr sz="2900"/>
          </a:p>
        </p:txBody>
      </p:sp>
      <p:pic>
        <p:nvPicPr>
          <p:cNvPr id="202" name="Google Shape;202;g27a469f5a73_0_471"/>
          <p:cNvPicPr preferRelativeResize="0"/>
          <p:nvPr/>
        </p:nvPicPr>
        <p:blipFill rotWithShape="1">
          <a:blip r:embed="rId3">
            <a:alphaModFix/>
          </a:blip>
          <a:srcRect b="0" l="0" r="0" t="10055"/>
          <a:stretch/>
        </p:blipFill>
        <p:spPr>
          <a:xfrm>
            <a:off x="557451" y="1659875"/>
            <a:ext cx="4744325" cy="42555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a469f5a73_0_340"/>
          <p:cNvSpPr txBox="1"/>
          <p:nvPr>
            <p:ph idx="1" type="body"/>
          </p:nvPr>
        </p:nvSpPr>
        <p:spPr>
          <a:xfrm>
            <a:off x="204200" y="1297850"/>
            <a:ext cx="6477900" cy="57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Three Inside Up: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Small candle's range within previous, closes above prior high.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Potential trend reversal to the upside.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Indicates sentiment shift, possible bullish momentum.</a:t>
            </a:r>
            <a:endParaRPr sz="2900"/>
          </a:p>
        </p:txBody>
      </p:sp>
      <p:sp>
        <p:nvSpPr>
          <p:cNvPr id="208" name="Google Shape;208;g27a469f5a73_0_340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09" name="Google Shape;209;g27a469f5a73_0_3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1800" y="2088775"/>
            <a:ext cx="5014350" cy="27783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g27a970db68b_0_28"/>
          <p:cNvPicPr preferRelativeResize="0"/>
          <p:nvPr/>
        </p:nvPicPr>
        <p:blipFill rotWithShape="1">
          <a:blip r:embed="rId3">
            <a:alphaModFix/>
          </a:blip>
          <a:srcRect b="5651" l="0" r="0" t="0"/>
          <a:stretch/>
        </p:blipFill>
        <p:spPr>
          <a:xfrm>
            <a:off x="1761688" y="744425"/>
            <a:ext cx="8668625" cy="53691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7a469f5a73_0_479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21" name="Google Shape;221;g27a469f5a73_0_479"/>
          <p:cNvSpPr txBox="1"/>
          <p:nvPr>
            <p:ph idx="1" type="body"/>
          </p:nvPr>
        </p:nvSpPr>
        <p:spPr>
          <a:xfrm>
            <a:off x="4109375" y="1417725"/>
            <a:ext cx="7754100" cy="48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Tweezer Bottom: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Two or more candles with matching lows.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Possible reversal signal.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potential shift from bearish to bullish sentiment.</a:t>
            </a:r>
            <a:endParaRPr sz="2900"/>
          </a:p>
        </p:txBody>
      </p:sp>
      <p:pic>
        <p:nvPicPr>
          <p:cNvPr id="222" name="Google Shape;222;g27a469f5a73_0_4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955" y="1570113"/>
            <a:ext cx="2926575" cy="41749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9766c6973_1_16"/>
          <p:cNvSpPr txBox="1"/>
          <p:nvPr>
            <p:ph idx="1" type="body"/>
          </p:nvPr>
        </p:nvSpPr>
        <p:spPr>
          <a:xfrm>
            <a:off x="682975" y="1200875"/>
            <a:ext cx="12192000" cy="50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Market </a:t>
            </a:r>
            <a:r>
              <a:rPr lang="en-US"/>
              <a:t>Sentiments</a:t>
            </a:r>
            <a:endParaRPr/>
          </a:p>
          <a:p>
            <a:pPr indent="-4318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Market</a:t>
            </a:r>
            <a:r>
              <a:rPr lang="en-US"/>
              <a:t> Strength and Weakness</a:t>
            </a:r>
            <a:endParaRPr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Tools:</a:t>
            </a:r>
            <a:endParaRPr b="1" sz="3400"/>
          </a:p>
          <a:p>
            <a:pPr indent="-4318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➔"/>
            </a:pPr>
            <a:r>
              <a:rPr lang="en-US"/>
              <a:t>CandleStick Types and Patterns</a:t>
            </a:r>
            <a:endParaRPr/>
          </a:p>
          <a:p>
            <a:pPr indent="-4318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➔"/>
            </a:pPr>
            <a:r>
              <a:rPr lang="en-US"/>
              <a:t>Indicators </a:t>
            </a:r>
            <a:endParaRPr/>
          </a:p>
          <a:p>
            <a:pPr indent="-4318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➔"/>
            </a:pPr>
            <a:r>
              <a:rPr lang="en-US"/>
              <a:t>Oscillators</a:t>
            </a:r>
            <a:endParaRPr sz="4000"/>
          </a:p>
        </p:txBody>
      </p:sp>
      <p:sp>
        <p:nvSpPr>
          <p:cNvPr id="97" name="Google Shape;97;g279766c6973_1_1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Introduction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98" name="Google Shape;98;g279766c6973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7975" y="1582425"/>
            <a:ext cx="3851425" cy="3966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7a469f5a73_0_351"/>
          <p:cNvSpPr txBox="1"/>
          <p:nvPr>
            <p:ph idx="1" type="body"/>
          </p:nvPr>
        </p:nvSpPr>
        <p:spPr>
          <a:xfrm>
            <a:off x="319875" y="1421450"/>
            <a:ext cx="6350400" cy="49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Inverted Hammer: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Small body, long upper shadow.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Potential trend reversal.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Suggests possible shift in sentiment, bullish momentum rising.</a:t>
            </a:r>
            <a:endParaRPr sz="3300"/>
          </a:p>
        </p:txBody>
      </p:sp>
      <p:sp>
        <p:nvSpPr>
          <p:cNvPr id="228" name="Google Shape;228;g27a469f5a73_0_35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29" name="Google Shape;229;g27a469f5a73_0_351"/>
          <p:cNvPicPr preferRelativeResize="0"/>
          <p:nvPr/>
        </p:nvPicPr>
        <p:blipFill rotWithShape="1">
          <a:blip r:embed="rId3">
            <a:alphaModFix/>
          </a:blip>
          <a:srcRect b="0" l="3668" r="4630" t="0"/>
          <a:stretch/>
        </p:blipFill>
        <p:spPr>
          <a:xfrm>
            <a:off x="6925100" y="1627675"/>
            <a:ext cx="4964225" cy="36026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7a469f5a73_0_487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35" name="Google Shape;235;g27a469f5a73_0_487"/>
          <p:cNvSpPr txBox="1"/>
          <p:nvPr>
            <p:ph idx="1" type="body"/>
          </p:nvPr>
        </p:nvSpPr>
        <p:spPr>
          <a:xfrm>
            <a:off x="5467200" y="1487025"/>
            <a:ext cx="6724800" cy="49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Three Outside Up: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Larger bullish candle engulfs prior bearish candle.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reversal to the upside.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Implies changing sentiment, potential bullish momentum.</a:t>
            </a:r>
            <a:endParaRPr sz="2900"/>
          </a:p>
        </p:txBody>
      </p:sp>
      <p:pic>
        <p:nvPicPr>
          <p:cNvPr id="236" name="Google Shape;236;g27a469f5a73_0_4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400" y="2464500"/>
            <a:ext cx="5091799" cy="27016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7a469f5a73_0_361"/>
          <p:cNvSpPr txBox="1"/>
          <p:nvPr>
            <p:ph idx="1" type="body"/>
          </p:nvPr>
        </p:nvSpPr>
        <p:spPr>
          <a:xfrm>
            <a:off x="183225" y="1193625"/>
            <a:ext cx="6663000" cy="54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On-Neck Pattern</a:t>
            </a:r>
            <a:r>
              <a:rPr b="1" lang="en-US" sz="3400"/>
              <a:t>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Downtrend followed by small bullish candle's close near prior day's low.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Potential bullish trend reversal.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Suggests possible shift from bearish to bullish sentiment.</a:t>
            </a:r>
            <a:endParaRPr sz="2900"/>
          </a:p>
        </p:txBody>
      </p:sp>
      <p:sp>
        <p:nvSpPr>
          <p:cNvPr id="242" name="Google Shape;242;g27a469f5a73_0_36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Bullish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43" name="Google Shape;243;g27a469f5a73_0_361"/>
          <p:cNvPicPr preferRelativeResize="0"/>
          <p:nvPr/>
        </p:nvPicPr>
        <p:blipFill rotWithShape="1">
          <a:blip r:embed="rId3">
            <a:alphaModFix/>
          </a:blip>
          <a:srcRect b="0" l="6006" r="3117" t="0"/>
          <a:stretch/>
        </p:blipFill>
        <p:spPr>
          <a:xfrm>
            <a:off x="6972250" y="2353000"/>
            <a:ext cx="4964249" cy="29001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g27a469f5a73_0_5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3638" y="267438"/>
            <a:ext cx="5324737" cy="6323126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7a469f5a73_0_370"/>
          <p:cNvSpPr txBox="1"/>
          <p:nvPr>
            <p:ph idx="1" type="body"/>
          </p:nvPr>
        </p:nvSpPr>
        <p:spPr>
          <a:xfrm>
            <a:off x="259425" y="1587900"/>
            <a:ext cx="7067400" cy="3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Hanging Man: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Small body, long lower shadow.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Potential trend reversal.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Suggests possible shift in sentiment, bearish momentum rising.</a:t>
            </a:r>
            <a:endParaRPr sz="2900"/>
          </a:p>
        </p:txBody>
      </p:sp>
      <p:sp>
        <p:nvSpPr>
          <p:cNvPr id="255" name="Google Shape;255;g27a469f5a73_0_370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</a:t>
            </a: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CandleStick </a:t>
            </a: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56" name="Google Shape;256;g27a469f5a73_0_3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8450" y="1849800"/>
            <a:ext cx="3789671" cy="3987001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7a469f5a73_0_495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CandleStick Patterns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2" name="Google Shape;262;g27a469f5a73_0_495"/>
          <p:cNvSpPr txBox="1"/>
          <p:nvPr>
            <p:ph idx="1" type="body"/>
          </p:nvPr>
        </p:nvSpPr>
        <p:spPr>
          <a:xfrm>
            <a:off x="5209800" y="1386225"/>
            <a:ext cx="6784500" cy="47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Dark Cloud Cover: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Uptrend followed by bearish candle closing below prior day's midpoint.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bearish reversal.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possible shift from bullish to bearish sentiment.</a:t>
            </a:r>
            <a:endParaRPr sz="2900"/>
          </a:p>
        </p:txBody>
      </p:sp>
      <p:pic>
        <p:nvPicPr>
          <p:cNvPr id="263" name="Google Shape;263;g27a469f5a73_0_4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398" y="2218387"/>
            <a:ext cx="4751074" cy="28557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7a469f5a73_0_380"/>
          <p:cNvSpPr txBox="1"/>
          <p:nvPr>
            <p:ph idx="1" type="body"/>
          </p:nvPr>
        </p:nvSpPr>
        <p:spPr>
          <a:xfrm>
            <a:off x="256750" y="1331950"/>
            <a:ext cx="6516000" cy="49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Bearish Engulfing</a:t>
            </a:r>
            <a:r>
              <a:rPr b="1" lang="en-US" sz="3400"/>
              <a:t>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Second candle fully covers first, opens higher and closes lower.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Strong downside reversal signal.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Implies potential trend shift, pessimism increasing.</a:t>
            </a:r>
            <a:endParaRPr sz="2900"/>
          </a:p>
        </p:txBody>
      </p:sp>
      <p:sp>
        <p:nvSpPr>
          <p:cNvPr id="269" name="Google Shape;269;g27a469f5a73_0_380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CandleStick Patterns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70" name="Google Shape;270;g27a469f5a73_0_380"/>
          <p:cNvPicPr preferRelativeResize="0"/>
          <p:nvPr/>
        </p:nvPicPr>
        <p:blipFill rotWithShape="1">
          <a:blip r:embed="rId3">
            <a:alphaModFix/>
          </a:blip>
          <a:srcRect b="11763" l="0" r="0" t="4153"/>
          <a:stretch/>
        </p:blipFill>
        <p:spPr>
          <a:xfrm>
            <a:off x="6772750" y="2255987"/>
            <a:ext cx="5113475" cy="29084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7a469f5a73_0_503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76" name="Google Shape;276;g27a469f5a73_0_503"/>
          <p:cNvSpPr txBox="1"/>
          <p:nvPr>
            <p:ph idx="1" type="body"/>
          </p:nvPr>
        </p:nvSpPr>
        <p:spPr>
          <a:xfrm>
            <a:off x="5393750" y="1100900"/>
            <a:ext cx="6361500" cy="54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Evening Star: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Series of three candles - uptrend, small candle, downtrend.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downward reversal.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sentiment changing, possible bearish shift.</a:t>
            </a:r>
            <a:endParaRPr sz="2900"/>
          </a:p>
        </p:txBody>
      </p:sp>
      <p:pic>
        <p:nvPicPr>
          <p:cNvPr id="277" name="Google Shape;277;g27a469f5a73_0_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125" y="2113987"/>
            <a:ext cx="4842424" cy="378088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7a469f5a73_0_390"/>
          <p:cNvSpPr txBox="1"/>
          <p:nvPr>
            <p:ph idx="1" type="body"/>
          </p:nvPr>
        </p:nvSpPr>
        <p:spPr>
          <a:xfrm>
            <a:off x="201600" y="1642075"/>
            <a:ext cx="6779100" cy="49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Three Black Crows</a:t>
            </a:r>
            <a:r>
              <a:rPr b="1" lang="en-US" sz="3400"/>
              <a:t>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Three consecutive declining candles.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Strong downward sentiment.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Implies continued bearish momentum.</a:t>
            </a:r>
            <a:endParaRPr sz="2900"/>
          </a:p>
        </p:txBody>
      </p:sp>
      <p:sp>
        <p:nvSpPr>
          <p:cNvPr id="283" name="Google Shape;283;g27a469f5a73_0_390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84" name="Google Shape;284;g27a469f5a73_0_3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4876" y="1956925"/>
            <a:ext cx="4605874" cy="324117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7a469f5a73_0_51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90" name="Google Shape;290;g27a469f5a73_0_511"/>
          <p:cNvSpPr txBox="1"/>
          <p:nvPr>
            <p:ph idx="1" type="body"/>
          </p:nvPr>
        </p:nvSpPr>
        <p:spPr>
          <a:xfrm>
            <a:off x="5522450" y="1197900"/>
            <a:ext cx="6306300" cy="56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Bearish Harami: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Small candle within previous, closes lower.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downtrend reversal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possible shift in direction, bearish momentum increasing.</a:t>
            </a:r>
            <a:endParaRPr sz="2900"/>
          </a:p>
        </p:txBody>
      </p:sp>
      <p:pic>
        <p:nvPicPr>
          <p:cNvPr id="291" name="Google Shape;291;g27a469f5a73_0_511"/>
          <p:cNvPicPr preferRelativeResize="0"/>
          <p:nvPr/>
        </p:nvPicPr>
        <p:blipFill rotWithShape="1">
          <a:blip r:embed="rId3">
            <a:alphaModFix/>
          </a:blip>
          <a:srcRect b="0" l="3878" r="4855" t="0"/>
          <a:stretch/>
        </p:blipFill>
        <p:spPr>
          <a:xfrm>
            <a:off x="466275" y="2315950"/>
            <a:ext cx="4909075" cy="2520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7a469f5a73_0_0"/>
          <p:cNvSpPr txBox="1"/>
          <p:nvPr>
            <p:ph idx="1" type="body"/>
          </p:nvPr>
        </p:nvSpPr>
        <p:spPr>
          <a:xfrm>
            <a:off x="76200" y="1143000"/>
            <a:ext cx="6691200" cy="51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4318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Understanding </a:t>
            </a:r>
            <a:r>
              <a:rPr lang="en-US"/>
              <a:t>Psychology of </a:t>
            </a:r>
            <a:endParaRPr/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Exchanging</a:t>
            </a:r>
            <a:r>
              <a:rPr lang="en-US"/>
              <a:t>, Control Emotions</a:t>
            </a:r>
            <a:endParaRPr/>
          </a:p>
          <a:p>
            <a:pPr indent="-4318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Origin:</a:t>
            </a:r>
            <a:endParaRPr/>
          </a:p>
          <a:p>
            <a:pPr indent="-3937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Char char="–"/>
            </a:pPr>
            <a:r>
              <a:rPr lang="en-US" sz="2600"/>
              <a:t>Japanese Rice Farmer Munehisa Homma </a:t>
            </a:r>
            <a:endParaRPr sz="2600"/>
          </a:p>
          <a:p>
            <a:pPr indent="-3937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Char char="–"/>
            </a:pPr>
            <a:r>
              <a:rPr lang="en-US" sz="2600"/>
              <a:t>Introduced to US by </a:t>
            </a:r>
            <a:r>
              <a:rPr b="1" lang="en-US" sz="2600"/>
              <a:t>Steve Nison</a:t>
            </a:r>
            <a:r>
              <a:rPr b="1" lang="en-US" sz="2600"/>
              <a:t> </a:t>
            </a:r>
            <a:r>
              <a:rPr lang="en-US" sz="2600"/>
              <a:t>in his book “</a:t>
            </a:r>
            <a:r>
              <a:rPr b="1" lang="en-US" sz="2600"/>
              <a:t>Japanese Candlestick Charting Techniques (1991)</a:t>
            </a:r>
            <a:r>
              <a:rPr lang="en-US" sz="2600"/>
              <a:t>”</a:t>
            </a:r>
            <a:endParaRPr sz="2600"/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Interconnection between price and the supply and demand</a:t>
            </a:r>
            <a:r>
              <a:rPr b="1" lang="en-US"/>
              <a:t> </a:t>
            </a:r>
            <a:endParaRPr/>
          </a:p>
        </p:txBody>
      </p:sp>
      <p:sp>
        <p:nvSpPr>
          <p:cNvPr id="104" name="Google Shape;104;g27a469f5a73_0_0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CandleSticks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5" name="Google Shape;105;g27a469f5a7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1425" y="1818775"/>
            <a:ext cx="5173475" cy="367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7a469f5a73_0_400"/>
          <p:cNvSpPr txBox="1"/>
          <p:nvPr>
            <p:ph idx="1" type="body"/>
          </p:nvPr>
        </p:nvSpPr>
        <p:spPr>
          <a:xfrm>
            <a:off x="204250" y="1447800"/>
            <a:ext cx="7839600" cy="46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Tweezer Top: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Two or more candles with matching highs.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Potential reversal signal.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Suggests possible shift in direction, bearish momentum growing.</a:t>
            </a:r>
            <a:endParaRPr sz="2900"/>
          </a:p>
        </p:txBody>
      </p:sp>
      <p:sp>
        <p:nvSpPr>
          <p:cNvPr id="297" name="Google Shape;297;g27a469f5a73_0_400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98" name="Google Shape;298;g27a469f5a73_0_400"/>
          <p:cNvPicPr preferRelativeResize="0"/>
          <p:nvPr/>
        </p:nvPicPr>
        <p:blipFill rotWithShape="1">
          <a:blip r:embed="rId3">
            <a:alphaModFix/>
          </a:blip>
          <a:srcRect b="0" l="6208" r="0" t="0"/>
          <a:stretch/>
        </p:blipFill>
        <p:spPr>
          <a:xfrm>
            <a:off x="8196175" y="1688013"/>
            <a:ext cx="3346275" cy="41734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7a469f5a73_0_519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04" name="Google Shape;304;g27a469f5a73_0_519"/>
          <p:cNvSpPr txBox="1"/>
          <p:nvPr>
            <p:ph idx="1" type="body"/>
          </p:nvPr>
        </p:nvSpPr>
        <p:spPr>
          <a:xfrm>
            <a:off x="5632500" y="1568850"/>
            <a:ext cx="6559500" cy="45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Shooting Star: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Small body, long upper shadow.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Possible trend reversal.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potential shift in sentiment, bearish pressure increasing.</a:t>
            </a:r>
            <a:endParaRPr sz="2900"/>
          </a:p>
        </p:txBody>
      </p:sp>
      <p:pic>
        <p:nvPicPr>
          <p:cNvPr id="305" name="Google Shape;305;g27a469f5a73_0_5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350" y="2111213"/>
            <a:ext cx="5059425" cy="34554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g27a469f5a73_0_571"/>
          <p:cNvPicPr preferRelativeResize="0"/>
          <p:nvPr/>
        </p:nvPicPr>
        <p:blipFill rotWithShape="1">
          <a:blip r:embed="rId3">
            <a:alphaModFix/>
          </a:blip>
          <a:srcRect b="160" l="0" r="0" t="-160"/>
          <a:stretch/>
        </p:blipFill>
        <p:spPr>
          <a:xfrm>
            <a:off x="2808713" y="133350"/>
            <a:ext cx="6574575" cy="6574599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7a469f5a73_0_408"/>
          <p:cNvSpPr txBox="1"/>
          <p:nvPr>
            <p:ph idx="1" type="body"/>
          </p:nvPr>
        </p:nvSpPr>
        <p:spPr>
          <a:xfrm>
            <a:off x="311900" y="1339925"/>
            <a:ext cx="7784700" cy="51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Three Inside Down: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Small candle's range within previous, loses below prior low.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Potential trend reversal to the downside.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Suggests sentiment shift, possible bearish momentum rising.</a:t>
            </a:r>
            <a:endParaRPr sz="2900"/>
          </a:p>
        </p:txBody>
      </p:sp>
      <p:sp>
        <p:nvSpPr>
          <p:cNvPr id="316" name="Google Shape;316;g27a469f5a73_0_408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317" name="Google Shape;317;g27a469f5a73_0_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1350" y="1882950"/>
            <a:ext cx="4557924" cy="2892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7a469f5a73_0_527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Bearish Reversal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23" name="Google Shape;323;g27a469f5a73_0_527"/>
          <p:cNvSpPr txBox="1"/>
          <p:nvPr>
            <p:ph idx="1" type="body"/>
          </p:nvPr>
        </p:nvSpPr>
        <p:spPr>
          <a:xfrm>
            <a:off x="5170500" y="1395100"/>
            <a:ext cx="6945300" cy="51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Three Outside Down: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Larger bearish candle engulfs prior bullish candle.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reversal to the downside.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Implies changing sentiment, possible bearish momentum.</a:t>
            </a:r>
            <a:endParaRPr sz="2900"/>
          </a:p>
        </p:txBody>
      </p:sp>
      <p:pic>
        <p:nvPicPr>
          <p:cNvPr id="324" name="Google Shape;324;g27a469f5a73_0_5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150" y="2477100"/>
            <a:ext cx="4853350" cy="27766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g27a469f5a73_0_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263" y="585400"/>
            <a:ext cx="8559474" cy="56872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7a469f5a73_0_535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Continuation</a:t>
            </a: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36" name="Google Shape;336;g27a469f5a73_0_535"/>
          <p:cNvSpPr txBox="1"/>
          <p:nvPr>
            <p:ph idx="1" type="body"/>
          </p:nvPr>
        </p:nvSpPr>
        <p:spPr>
          <a:xfrm>
            <a:off x="384550" y="1236825"/>
            <a:ext cx="6489300" cy="51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Falling Three Methods</a:t>
            </a:r>
            <a:r>
              <a:rPr b="1" lang="en-US" sz="3400"/>
              <a:t>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Downtrend followed by a small bullish candle surrounded by falling candles.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continuation of downtrend.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ongoing bearish momentum, possible further decline.</a:t>
            </a:r>
            <a:endParaRPr sz="2900"/>
          </a:p>
        </p:txBody>
      </p:sp>
      <p:pic>
        <p:nvPicPr>
          <p:cNvPr id="337" name="Google Shape;337;g27a469f5a73_0_535"/>
          <p:cNvPicPr preferRelativeResize="0"/>
          <p:nvPr/>
        </p:nvPicPr>
        <p:blipFill rotWithShape="1">
          <a:blip r:embed="rId3">
            <a:alphaModFix/>
          </a:blip>
          <a:srcRect b="0" l="2969" r="4822" t="0"/>
          <a:stretch/>
        </p:blipFill>
        <p:spPr>
          <a:xfrm>
            <a:off x="6966150" y="2111050"/>
            <a:ext cx="4892901" cy="31113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7a469f5a73_0_54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Continuation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43" name="Google Shape;343;g27a469f5a73_0_541"/>
          <p:cNvSpPr txBox="1"/>
          <p:nvPr>
            <p:ph idx="1" type="body"/>
          </p:nvPr>
        </p:nvSpPr>
        <p:spPr>
          <a:xfrm>
            <a:off x="5170500" y="1395100"/>
            <a:ext cx="6945300" cy="51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Rising</a:t>
            </a:r>
            <a:r>
              <a:rPr b="1" lang="en-US" sz="3400"/>
              <a:t> Three Methods: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Uptrend followed by a small bearish candle surrounded by rising candles.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continuation of uptrend.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ongoing bullish momentum, possible further ascent.</a:t>
            </a:r>
            <a:endParaRPr sz="2900"/>
          </a:p>
        </p:txBody>
      </p:sp>
      <p:pic>
        <p:nvPicPr>
          <p:cNvPr id="344" name="Google Shape;344;g27a469f5a73_0_541"/>
          <p:cNvPicPr preferRelativeResize="0"/>
          <p:nvPr/>
        </p:nvPicPr>
        <p:blipFill rotWithShape="1">
          <a:blip r:embed="rId3">
            <a:alphaModFix/>
          </a:blip>
          <a:srcRect b="0" l="1921" r="2939" t="0"/>
          <a:stretch/>
        </p:blipFill>
        <p:spPr>
          <a:xfrm>
            <a:off x="224450" y="2404300"/>
            <a:ext cx="4946050" cy="25994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7a469f5a73_0_546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Continuation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50" name="Google Shape;350;g27a469f5a73_0_546"/>
          <p:cNvSpPr txBox="1"/>
          <p:nvPr>
            <p:ph idx="1" type="body"/>
          </p:nvPr>
        </p:nvSpPr>
        <p:spPr>
          <a:xfrm>
            <a:off x="369900" y="1318900"/>
            <a:ext cx="6568800" cy="51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Upside Tasuki Gap</a:t>
            </a:r>
            <a:r>
              <a:rPr b="1" lang="en-US" sz="3400"/>
              <a:t>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Gap up with a bearish candle between two bullish candles.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continuation of uptrend.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ongoing bullish momentum, potential further rise.</a:t>
            </a:r>
            <a:endParaRPr sz="2900"/>
          </a:p>
        </p:txBody>
      </p:sp>
      <p:pic>
        <p:nvPicPr>
          <p:cNvPr id="351" name="Google Shape;351;g27a469f5a73_0_5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2975" y="2265975"/>
            <a:ext cx="5023024" cy="32799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7a469f5a73_0_55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Continuation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57" name="Google Shape;357;g27a469f5a73_0_551"/>
          <p:cNvSpPr txBox="1"/>
          <p:nvPr>
            <p:ph idx="1" type="body"/>
          </p:nvPr>
        </p:nvSpPr>
        <p:spPr>
          <a:xfrm>
            <a:off x="5170500" y="1395100"/>
            <a:ext cx="6945300" cy="51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Downside Tasuki</a:t>
            </a:r>
            <a:r>
              <a:rPr b="1" lang="en-US" sz="3400"/>
              <a:t> Gap: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Gap down with a bullish candle between two bearish candles.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continuation of downtrend.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ongoing bearish momentum, potential further decline.</a:t>
            </a:r>
            <a:endParaRPr sz="29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900"/>
          </a:p>
        </p:txBody>
      </p:sp>
      <p:pic>
        <p:nvPicPr>
          <p:cNvPr id="358" name="Google Shape;358;g27a469f5a73_0_5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2329050"/>
            <a:ext cx="4865699" cy="2996091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/>
          <p:nvPr>
            <p:ph idx="1" type="body"/>
          </p:nvPr>
        </p:nvSpPr>
        <p:spPr>
          <a:xfrm>
            <a:off x="0" y="1105375"/>
            <a:ext cx="12192000" cy="3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/>
              <a:t>Parts:</a:t>
            </a:r>
            <a:endParaRPr b="1" sz="3300"/>
          </a:p>
          <a:p>
            <a:pPr indent="-3683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arenR"/>
            </a:pPr>
            <a:r>
              <a:rPr lang="en-US" sz="2900"/>
              <a:t>Body </a:t>
            </a:r>
            <a:r>
              <a:rPr lang="en-US" sz="2400"/>
              <a:t>(Wide Part)</a:t>
            </a:r>
            <a:endParaRPr sz="2400"/>
          </a:p>
          <a:p>
            <a:pPr indent="-3683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arenR"/>
            </a:pPr>
            <a:r>
              <a:rPr lang="en-US" sz="2900"/>
              <a:t>Wick </a:t>
            </a:r>
            <a:r>
              <a:rPr lang="en-US" sz="2400"/>
              <a:t>(Hangs above/below the body)</a:t>
            </a:r>
            <a:endParaRPr sz="2400"/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Elements: </a:t>
            </a:r>
            <a:endParaRPr b="1"/>
          </a:p>
          <a:p>
            <a:pPr indent="4572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/>
              <a:t>Open, Close, High, Low</a:t>
            </a:r>
            <a:endParaRPr sz="3300"/>
          </a:p>
        </p:txBody>
      </p:sp>
      <p:sp>
        <p:nvSpPr>
          <p:cNvPr id="111" name="Google Shape;111;p2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CandleSticks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grpSp>
        <p:nvGrpSpPr>
          <p:cNvPr id="112" name="Google Shape;112;p2"/>
          <p:cNvGrpSpPr/>
          <p:nvPr/>
        </p:nvGrpSpPr>
        <p:grpSpPr>
          <a:xfrm>
            <a:off x="2168950" y="4740250"/>
            <a:ext cx="8120775" cy="1840500"/>
            <a:chOff x="2168950" y="4587850"/>
            <a:chExt cx="8120775" cy="1840500"/>
          </a:xfrm>
        </p:grpSpPr>
        <p:cxnSp>
          <p:nvCxnSpPr>
            <p:cNvPr id="113" name="Google Shape;113;p2"/>
            <p:cNvCxnSpPr>
              <a:stCxn id="114" idx="2"/>
              <a:endCxn id="115" idx="0"/>
            </p:cNvCxnSpPr>
            <p:nvPr/>
          </p:nvCxnSpPr>
          <p:spPr>
            <a:xfrm flipH="1" rot="-5400000">
              <a:off x="6961800" y="4210450"/>
              <a:ext cx="863700" cy="2595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C2C2C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  <p:cxnSp>
          <p:nvCxnSpPr>
            <p:cNvPr id="116" name="Google Shape;116;p2"/>
            <p:cNvCxnSpPr>
              <a:stCxn id="117" idx="0"/>
              <a:endCxn id="114" idx="2"/>
            </p:cNvCxnSpPr>
            <p:nvPr/>
          </p:nvCxnSpPr>
          <p:spPr>
            <a:xfrm rot="-5400000">
              <a:off x="4258300" y="4102150"/>
              <a:ext cx="863700" cy="2811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C2C2C2"/>
              </a:solidFill>
              <a:prstDash val="solid"/>
              <a:miter lim="8000"/>
              <a:headEnd len="sm" w="sm" type="none"/>
              <a:tailEnd len="sm" w="sm" type="none"/>
            </a:ln>
          </p:spPr>
        </p:cxnSp>
        <p:sp>
          <p:nvSpPr>
            <p:cNvPr id="114" name="Google Shape;114;p2"/>
            <p:cNvSpPr txBox="1"/>
            <p:nvPr/>
          </p:nvSpPr>
          <p:spPr>
            <a:xfrm>
              <a:off x="4285950" y="4587850"/>
              <a:ext cx="3620100" cy="488400"/>
            </a:xfrm>
            <a:prstGeom prst="rect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Market Trend Indicators</a:t>
              </a:r>
              <a:endParaRPr b="1" sz="4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" name="Google Shape;117;p2"/>
            <p:cNvSpPr txBox="1"/>
            <p:nvPr/>
          </p:nvSpPr>
          <p:spPr>
            <a:xfrm>
              <a:off x="2168950" y="5939950"/>
              <a:ext cx="2230500" cy="488400"/>
            </a:xfrm>
            <a:prstGeom prst="rect">
              <a:avLst/>
            </a:prstGeom>
            <a:noFill/>
            <a:ln cap="flat" cmpd="sng" w="38100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6AA84F"/>
                  </a:solidFill>
                  <a:latin typeface="Calibri"/>
                  <a:ea typeface="Calibri"/>
                  <a:cs typeface="Calibri"/>
                  <a:sym typeface="Calibri"/>
                </a:rPr>
                <a:t>Green</a:t>
              </a:r>
              <a:r>
                <a:rPr lang="en-US" sz="2400">
                  <a:solidFill>
                    <a:srgbClr val="38761D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(Bullish)</a:t>
              </a:r>
              <a:endParaRPr sz="24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2"/>
            <p:cNvSpPr txBox="1"/>
            <p:nvPr/>
          </p:nvSpPr>
          <p:spPr>
            <a:xfrm>
              <a:off x="7092925" y="5939950"/>
              <a:ext cx="3196800" cy="488400"/>
            </a:xfrm>
            <a:prstGeom prst="rect">
              <a:avLst/>
            </a:prstGeom>
            <a:noFill/>
            <a:ln cap="flat" cmpd="sng" w="38100">
              <a:solidFill>
                <a:srgbClr val="A72A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980000"/>
                  </a:solidFill>
                  <a:latin typeface="Calibri"/>
                  <a:ea typeface="Calibri"/>
                  <a:cs typeface="Calibri"/>
                  <a:sym typeface="Calibri"/>
                </a:rPr>
                <a:t>Orange/Red</a:t>
              </a: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(Bearish)</a:t>
              </a:r>
              <a:endParaRPr sz="24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18" name="Google Shape;118;p2"/>
          <p:cNvPicPr preferRelativeResize="0"/>
          <p:nvPr/>
        </p:nvPicPr>
        <p:blipFill rotWithShape="1">
          <a:blip r:embed="rId3">
            <a:alphaModFix/>
          </a:blip>
          <a:srcRect b="0" l="0" r="0" t="5042"/>
          <a:stretch/>
        </p:blipFill>
        <p:spPr>
          <a:xfrm>
            <a:off x="6983225" y="1362550"/>
            <a:ext cx="4803750" cy="28883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7a469f5a73_0_556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Continuation CandleStick 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64" name="Google Shape;364;g27a469f5a73_0_556"/>
          <p:cNvSpPr txBox="1"/>
          <p:nvPr>
            <p:ph idx="1" type="body"/>
          </p:nvPr>
        </p:nvSpPr>
        <p:spPr>
          <a:xfrm>
            <a:off x="481100" y="1329200"/>
            <a:ext cx="6945300" cy="51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Mat-Hold</a:t>
            </a:r>
            <a:r>
              <a:rPr b="1" lang="en-US" sz="3400"/>
              <a:t>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Uptrend with a long bullish candle followed by a small candle, then another long bullish candle.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Potential continuation of uptrend.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ongoing bullish momentum, possible further ascent.</a:t>
            </a:r>
            <a:endParaRPr sz="2900"/>
          </a:p>
        </p:txBody>
      </p:sp>
      <p:pic>
        <p:nvPicPr>
          <p:cNvPr id="365" name="Google Shape;365;g27a469f5a73_0_5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4675" y="2308400"/>
            <a:ext cx="4828726" cy="2836601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27a970db68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400" y="214375"/>
            <a:ext cx="6381200" cy="63106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9766c6973_1_21"/>
          <p:cNvSpPr txBox="1"/>
          <p:nvPr>
            <p:ph idx="1" type="body"/>
          </p:nvPr>
        </p:nvSpPr>
        <p:spPr>
          <a:xfrm>
            <a:off x="501975" y="1318550"/>
            <a:ext cx="7190100" cy="48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Marubozu:</a:t>
            </a:r>
            <a:endParaRPr b="1" sz="3400"/>
          </a:p>
          <a:p>
            <a:pPr indent="-4127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Condition: Long body, minimal or no wicks/shadows.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Meaning: Strong buying/selling momentum.</a:t>
            </a:r>
            <a:endParaRPr sz="29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•"/>
            </a:pPr>
            <a:r>
              <a:rPr lang="en-US" sz="2900"/>
              <a:t>Significance: Indicates clear market direction.</a:t>
            </a:r>
            <a:endParaRPr sz="2900"/>
          </a:p>
        </p:txBody>
      </p:sp>
      <p:sp>
        <p:nvSpPr>
          <p:cNvPr id="124" name="Google Shape;124;g279766c6973_1_2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Neutral CandleStick </a:t>
            </a: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25" name="Google Shape;125;g279766c6973_1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63475" y="1931975"/>
            <a:ext cx="2072425" cy="34720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6" name="Google Shape;126;g279766c6973_1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88625" y="1931977"/>
            <a:ext cx="2010510" cy="34720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7a469f5a73_0_445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Neutral CandleStick </a:t>
            </a: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Patterns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32" name="Google Shape;132;g27a469f5a73_0_445"/>
          <p:cNvSpPr txBox="1"/>
          <p:nvPr>
            <p:ph idx="1" type="body"/>
          </p:nvPr>
        </p:nvSpPr>
        <p:spPr>
          <a:xfrm>
            <a:off x="4981275" y="1219200"/>
            <a:ext cx="6774000" cy="54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Spinning Top: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Small body, long upper and lower wicks.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Market indecision, potential reversal.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Suggests a potential change in trend or momentum.</a:t>
            </a:r>
            <a:endParaRPr sz="2900"/>
          </a:p>
        </p:txBody>
      </p:sp>
      <p:pic>
        <p:nvPicPr>
          <p:cNvPr id="133" name="Google Shape;133;g27a469f5a73_0_445"/>
          <p:cNvPicPr preferRelativeResize="0"/>
          <p:nvPr/>
        </p:nvPicPr>
        <p:blipFill rotWithShape="1">
          <a:blip r:embed="rId3">
            <a:alphaModFix/>
          </a:blip>
          <a:srcRect b="0" l="15110" r="7794" t="0"/>
          <a:stretch/>
        </p:blipFill>
        <p:spPr>
          <a:xfrm>
            <a:off x="2827600" y="1923028"/>
            <a:ext cx="2144300" cy="3703124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4" name="Google Shape;134;g27a469f5a73_0_445"/>
          <p:cNvPicPr preferRelativeResize="0"/>
          <p:nvPr/>
        </p:nvPicPr>
        <p:blipFill rotWithShape="1">
          <a:blip r:embed="rId4">
            <a:alphaModFix/>
          </a:blip>
          <a:srcRect b="0" l="0" r="5953" t="0"/>
          <a:stretch/>
        </p:blipFill>
        <p:spPr>
          <a:xfrm>
            <a:off x="344450" y="1923013"/>
            <a:ext cx="2144300" cy="37031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27a970db68b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575" y="479388"/>
            <a:ext cx="8848850" cy="58992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9766c6973_1_135"/>
          <p:cNvSpPr txBox="1"/>
          <p:nvPr>
            <p:ph idx="1" type="body"/>
          </p:nvPr>
        </p:nvSpPr>
        <p:spPr>
          <a:xfrm>
            <a:off x="355950" y="1180525"/>
            <a:ext cx="7152300" cy="55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/>
              <a:t>Symmetrical Doji</a:t>
            </a:r>
            <a:r>
              <a:rPr b="1" lang="en-US" sz="3400"/>
              <a:t>:</a:t>
            </a:r>
            <a:endParaRPr b="1" sz="3400"/>
          </a:p>
          <a:p>
            <a:pPr indent="-4000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Condition: Open and close prices nearly equal, forming a cross shape.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Meaning: Market uncertainty, balanced forces.</a:t>
            </a:r>
            <a:endParaRPr sz="2900"/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en-US" sz="2900"/>
              <a:t>Significance: Implies potential trend reversal or continuation, depending on context.</a:t>
            </a:r>
            <a:endParaRPr sz="2900"/>
          </a:p>
        </p:txBody>
      </p:sp>
      <p:sp>
        <p:nvSpPr>
          <p:cNvPr id="146" name="Google Shape;146;g279766c6973_1_135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Neutral CandleStick Patterns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47" name="Google Shape;147;g279766c6973_1_135"/>
          <p:cNvPicPr preferRelativeResize="0"/>
          <p:nvPr/>
        </p:nvPicPr>
        <p:blipFill rotWithShape="1">
          <a:blip r:embed="rId3">
            <a:alphaModFix/>
          </a:blip>
          <a:srcRect b="0" l="-3720" r="3719" t="0"/>
          <a:stretch/>
        </p:blipFill>
        <p:spPr>
          <a:xfrm>
            <a:off x="7358375" y="2050025"/>
            <a:ext cx="1980800" cy="36616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8" name="Google Shape;148;g279766c6973_1_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08175" y="2050025"/>
            <a:ext cx="2125363" cy="36616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g27a469f5a73_0_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5063" y="258825"/>
            <a:ext cx="6681874" cy="63403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seecs</dc:creator>
</cp:coreProperties>
</file>